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58" userDrawn="1">
          <p15:clr>
            <a:srgbClr val="A4A3A4"/>
          </p15:clr>
        </p15:guide>
        <p15:guide id="2" pos="4556" userDrawn="1">
          <p15:clr>
            <a:srgbClr val="A4A3A4"/>
          </p15:clr>
        </p15:guide>
        <p15:guide id="3" pos="2433" userDrawn="1">
          <p15:clr>
            <a:srgbClr val="A4A3A4"/>
          </p15:clr>
        </p15:guide>
        <p15:guide id="4" pos="102" userDrawn="1">
          <p15:clr>
            <a:srgbClr val="A4A3A4"/>
          </p15:clr>
        </p15:guide>
        <p15:guide id="5" orient="horz" pos="4462" userDrawn="1">
          <p15:clr>
            <a:srgbClr val="A4A3A4"/>
          </p15:clr>
        </p15:guide>
        <p15:guide id="6" orient="horz" pos="5794" userDrawn="1">
          <p15:clr>
            <a:srgbClr val="A4A3A4"/>
          </p15:clr>
        </p15:guide>
        <p15:guide id="7" orient="horz" pos="12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4660"/>
  </p:normalViewPr>
  <p:slideViewPr>
    <p:cSldViewPr snapToGrid="0" snapToObjects="1" showGuides="1">
      <p:cViewPr varScale="1">
        <p:scale>
          <a:sx n="61" d="100"/>
          <a:sy n="61" d="100"/>
        </p:scale>
        <p:origin x="1860" y="56"/>
      </p:cViewPr>
      <p:guideLst>
        <p:guide orient="horz" pos="5658"/>
        <p:guide pos="4556"/>
        <p:guide pos="2433"/>
        <p:guide pos="102"/>
        <p:guide orient="horz" pos="4462"/>
        <p:guide orient="horz" pos="5794"/>
        <p:guide orient="horz" pos="12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718510-E9CC-4592-8FCE-CBEAF2FAB7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
          <p:cNvSpPr/>
          <p:nvPr/>
        </p:nvSpPr>
        <p:spPr>
          <a:xfrm>
            <a:off x="-14732" y="877644"/>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文本框 4"/>
          <p:cNvSpPr txBox="1"/>
          <p:nvPr/>
        </p:nvSpPr>
        <p:spPr>
          <a:xfrm>
            <a:off x="187066" y="2259835"/>
            <a:ext cx="1484079"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Introduction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62280" y="7841020"/>
            <a:ext cx="1824175"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Test Condition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10" name="表格 9"/>
          <p:cNvGraphicFramePr>
            <a:graphicFrameLocks noGrp="1"/>
          </p:cNvGraphicFramePr>
          <p:nvPr/>
        </p:nvGraphicFramePr>
        <p:xfrm>
          <a:off x="447262" y="8222891"/>
          <a:ext cx="6489566" cy="741680"/>
        </p:xfrm>
        <a:graphic>
          <a:graphicData uri="http://schemas.openxmlformats.org/drawingml/2006/table">
            <a:tbl>
              <a:tblPr firstRow="1" bandRow="1">
                <a:tableStyleId>{5C22544A-7EE6-4342-B048-85BDC9FD1C3A}</a:tableStyleId>
              </a:tblPr>
              <a:tblGrid>
                <a:gridCol w="1884458"/>
                <a:gridCol w="1077402"/>
                <a:gridCol w="1103243"/>
                <a:gridCol w="1341897"/>
                <a:gridCol w="1082566"/>
              </a:tblGrid>
              <a:tr h="370840">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Test Solution</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Tem.</a:t>
                      </a:r>
                      <a:r>
                        <a:rPr lang="zh-CN" altLang="en-US" sz="1050" b="0" dirty="0">
                          <a:solidFill>
                            <a:srgbClr val="005EAB"/>
                          </a:solidFill>
                          <a:effectLst/>
                          <a:latin typeface="Times New Roman" panose="02020603050405020304" pitchFamily="18" charset="0"/>
                          <a:cs typeface="Times New Roman" panose="02020603050405020304" pitchFamily="18" charset="0"/>
                        </a:rPr>
                        <a:t>（ ℃）</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b="0" dirty="0">
                          <a:solidFill>
                            <a:srgbClr val="005EAB"/>
                          </a:solidFill>
                          <a:effectLst/>
                          <a:latin typeface="Times New Roman" panose="02020603050405020304" pitchFamily="18" charset="0"/>
                          <a:cs typeface="Times New Roman" panose="02020603050405020304" pitchFamily="18" charset="0"/>
                        </a:rPr>
                        <a:t>pH</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Pressure </a:t>
                      </a:r>
                      <a:r>
                        <a:rPr lang="en-US" sz="1050" b="0" dirty="0">
                          <a:solidFill>
                            <a:srgbClr val="005EAB"/>
                          </a:solidFill>
                          <a:effectLst/>
                          <a:latin typeface="Times New Roman" panose="02020603050405020304" pitchFamily="18" charset="0"/>
                          <a:cs typeface="Times New Roman" panose="02020603050405020304" pitchFamily="18" charset="0"/>
                        </a:rPr>
                        <a:t>psi (MPa)</a:t>
                      </a:r>
                      <a:endParaRPr 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Recovery</a:t>
                      </a:r>
                      <a:r>
                        <a:rPr lang="zh-CN" altLang="en-US" sz="1050" b="0" dirty="0">
                          <a:solidFill>
                            <a:srgbClr val="005EAB"/>
                          </a:solidFill>
                          <a:effectLst/>
                          <a:latin typeface="Times New Roman" panose="02020603050405020304" pitchFamily="18" charset="0"/>
                          <a:cs typeface="Times New Roman" panose="02020603050405020304" pitchFamily="18" charset="0"/>
                        </a:rPr>
                        <a:t>（</a:t>
                      </a:r>
                      <a:r>
                        <a:rPr lang="en-US" altLang="zh-CN" sz="1050" b="0" dirty="0">
                          <a:solidFill>
                            <a:srgbClr val="005EAB"/>
                          </a:solidFill>
                          <a:effectLst/>
                          <a:latin typeface="Times New Roman" panose="02020603050405020304" pitchFamily="18" charset="0"/>
                          <a:cs typeface="Times New Roman" panose="02020603050405020304" pitchFamily="18" charset="0"/>
                        </a:rPr>
                        <a:t>%</a:t>
                      </a:r>
                      <a:r>
                        <a:rPr lang="zh-CN" altLang="en-US" sz="1050" b="0" dirty="0">
                          <a:solidFill>
                            <a:srgbClr val="005EAB"/>
                          </a:solidFill>
                          <a:effectLst/>
                          <a:latin typeface="Times New Roman" panose="02020603050405020304" pitchFamily="18" charset="0"/>
                          <a:cs typeface="Times New Roman" panose="02020603050405020304" pitchFamily="18" charset="0"/>
                        </a:rPr>
                        <a:t>）</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lnSpc>
                          <a:spcPct val="150000"/>
                        </a:lnSpc>
                      </a:pPr>
                      <a:r>
                        <a:rPr lang="en-US" altLang="zh-CN" sz="1050" b="0" dirty="0">
                          <a:solidFill>
                            <a:schemeClr val="tx1"/>
                          </a:solidFill>
                          <a:effectLst/>
                          <a:latin typeface="Times New Roman" panose="02020603050405020304" pitchFamily="18" charset="0"/>
                          <a:cs typeface="Times New Roman" panose="02020603050405020304" pitchFamily="18" charset="0"/>
                        </a:rPr>
                        <a:t>2000mg/L</a:t>
                      </a:r>
                      <a:r>
                        <a:rPr lang="zh-CN" altLang="en-US" sz="1050" b="0" dirty="0">
                          <a:solidFill>
                            <a:schemeClr val="tx1"/>
                          </a:solidFill>
                          <a:effectLst/>
                          <a:latin typeface="Times New Roman" panose="02020603050405020304" pitchFamily="18" charset="0"/>
                          <a:cs typeface="Times New Roman" panose="02020603050405020304" pitchFamily="18" charset="0"/>
                        </a:rPr>
                        <a:t> </a:t>
                      </a:r>
                      <a:r>
                        <a:rPr lang="en-US" altLang="zh-CN" sz="1050" b="0" dirty="0">
                          <a:solidFill>
                            <a:schemeClr val="tx1"/>
                          </a:solidFill>
                          <a:effectLst/>
                          <a:latin typeface="Times New Roman" panose="02020603050405020304" pitchFamily="18" charset="0"/>
                          <a:cs typeface="Times New Roman" panose="02020603050405020304" pitchFamily="18" charset="0"/>
                        </a:rPr>
                        <a:t>MgSO</a:t>
                      </a:r>
                      <a:r>
                        <a:rPr lang="en-US" altLang="zh-CN" sz="1050" b="0" baseline="-25000" dirty="0">
                          <a:solidFill>
                            <a:schemeClr val="tx1"/>
                          </a:solidFill>
                          <a:effectLst/>
                          <a:latin typeface="Times New Roman" panose="02020603050405020304" pitchFamily="18" charset="0"/>
                          <a:cs typeface="Times New Roman" panose="02020603050405020304" pitchFamily="18" charset="0"/>
                        </a:rPr>
                        <a:t>4</a:t>
                      </a:r>
                      <a:endParaRPr lang="zh-CN" altLang="en-US" sz="1050" b="0" baseline="-2500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25</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7.0</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110 psi (0.76MPa)</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15</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文本框 12"/>
          <p:cNvSpPr txBox="1"/>
          <p:nvPr/>
        </p:nvSpPr>
        <p:spPr>
          <a:xfrm>
            <a:off x="266431" y="9082364"/>
            <a:ext cx="6810465" cy="888256"/>
          </a:xfrm>
          <a:prstGeom prst="rect">
            <a:avLst/>
          </a:prstGeom>
          <a:noFill/>
        </p:spPr>
        <p:txBody>
          <a:bodyPr wrap="square">
            <a:spAutoFit/>
          </a:bodyPr>
          <a:lstStyle/>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Test Condition: 2000mg/L MgSO</a:t>
            </a:r>
            <a:r>
              <a:rPr lang="en-US" altLang="zh-CN" sz="1200" b="1" baseline="-25000" dirty="0">
                <a:solidFill>
                  <a:srgbClr val="002060"/>
                </a:solidFill>
                <a:latin typeface="Times New Roman" panose="02020603050405020304" pitchFamily="18" charset="0"/>
                <a:cs typeface="Times New Roman" panose="02020603050405020304" pitchFamily="18" charset="0"/>
              </a:rPr>
              <a:t>4</a:t>
            </a:r>
            <a:r>
              <a:rPr lang="en-US" altLang="zh-CN" sz="1200" b="1" dirty="0">
                <a:solidFill>
                  <a:srgbClr val="002060"/>
                </a:solidFill>
                <a:latin typeface="Times New Roman" panose="02020603050405020304" pitchFamily="18" charset="0"/>
                <a:cs typeface="Times New Roman" panose="02020603050405020304" pitchFamily="18" charset="0"/>
              </a:rPr>
              <a:t>, 110 psi, 25℃, pH7</a:t>
            </a:r>
            <a:endParaRPr lang="en-US" altLang="zh-CN" sz="1200" b="1" dirty="0">
              <a:solidFill>
                <a:srgbClr val="002060"/>
              </a:solidFill>
              <a:latin typeface="Times New Roman" panose="02020603050405020304" pitchFamily="18" charset="0"/>
              <a:cs typeface="Times New Roman" panose="02020603050405020304" pitchFamily="18" charset="0"/>
            </a:endParaRPr>
          </a:p>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Flow rates for individual elements may vary but will be no more than ±15%</a:t>
            </a:r>
            <a:endParaRPr lang="en-US" altLang="zh-CN" sz="1200" b="1" dirty="0">
              <a:solidFill>
                <a:srgbClr val="002060"/>
              </a:solidFill>
              <a:latin typeface="Times New Roman" panose="02020603050405020304" pitchFamily="18" charset="0"/>
              <a:cs typeface="Times New Roman" panose="02020603050405020304" pitchFamily="18" charset="0"/>
            </a:endParaRPr>
          </a:p>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Active area guaranteed ±3%</a:t>
            </a:r>
            <a:endParaRPr lang="en-US" altLang="zh-CN" sz="1200" b="1" dirty="0">
              <a:solidFill>
                <a:srgbClr val="002060"/>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79388" y="6247778"/>
            <a:ext cx="1491757"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Parameters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87068" y="2544196"/>
            <a:ext cx="5194230" cy="1721112"/>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en-US" altLang="zh-CN" sz="1200" dirty="0">
                <a:latin typeface="Times New Roman" panose="02020603050405020304" pitchFamily="18" charset="0"/>
                <a:cs typeface="Times New Roman" panose="02020603050405020304" pitchFamily="18" charset="0"/>
              </a:rPr>
              <a:t>The acid-resistant industrial nanofiltration series (AC-NF) is independently developed by Cooperate Technology for selective special separation. Adopting proprietary membrane material manufacturing technology, this series enables long-term and stable operation under extreme acidic conditions. The membrane elements can withstand harsh acidic media including 20% H</a:t>
            </a:r>
            <a:r>
              <a:rPr lang="en-US" altLang="zh-CN" sz="1000" dirty="0">
                <a:latin typeface="Times New Roman" panose="02020603050405020304" pitchFamily="18" charset="0"/>
                <a:cs typeface="Times New Roman" panose="02020603050405020304" pitchFamily="18" charset="0"/>
              </a:rPr>
              <a:t>2</a:t>
            </a:r>
            <a:r>
              <a:rPr lang="en-US" altLang="zh-CN" sz="1200" dirty="0">
                <a:latin typeface="Times New Roman" panose="02020603050405020304" pitchFamily="18" charset="0"/>
                <a:cs typeface="Times New Roman" panose="02020603050405020304" pitchFamily="18" charset="0"/>
              </a:rPr>
              <a:t>SO</a:t>
            </a:r>
            <a:r>
              <a:rPr lang="en-US" altLang="zh-CN" sz="1050" dirty="0">
                <a:latin typeface="Times New Roman" panose="02020603050405020304" pitchFamily="18" charset="0"/>
                <a:cs typeface="Times New Roman" panose="02020603050405020304" pitchFamily="18" charset="0"/>
              </a:rPr>
              <a:t>4</a:t>
            </a:r>
            <a:r>
              <a:rPr lang="en-US" altLang="zh-CN" sz="1200" dirty="0">
                <a:latin typeface="Times New Roman" panose="02020603050405020304" pitchFamily="18" charset="0"/>
                <a:cs typeface="Times New Roman" panose="02020603050405020304" pitchFamily="18" charset="0"/>
              </a:rPr>
              <a:t>, 20% HCl, 5% HNO</a:t>
            </a:r>
            <a:r>
              <a:rPr lang="en-US" altLang="zh-CN" sz="1050" dirty="0">
                <a:latin typeface="Times New Roman" panose="02020603050405020304" pitchFamily="18" charset="0"/>
                <a:cs typeface="Times New Roman" panose="02020603050405020304" pitchFamily="18" charset="0"/>
              </a:rPr>
              <a:t>3</a:t>
            </a:r>
            <a:r>
              <a:rPr lang="en-US" altLang="zh-CN" sz="1200" dirty="0">
                <a:latin typeface="Times New Roman" panose="02020603050405020304" pitchFamily="18" charset="0"/>
                <a:cs typeface="Times New Roman" panose="02020603050405020304" pitchFamily="18" charset="0"/>
              </a:rPr>
              <a:t>, and 30% H</a:t>
            </a:r>
            <a:r>
              <a:rPr lang="en-US" altLang="zh-CN" sz="1050" dirty="0">
                <a:latin typeface="Times New Roman" panose="02020603050405020304" pitchFamily="18" charset="0"/>
                <a:cs typeface="Times New Roman" panose="02020603050405020304" pitchFamily="18" charset="0"/>
              </a:rPr>
              <a:t>3</a:t>
            </a:r>
            <a:r>
              <a:rPr lang="en-US" altLang="zh-CN" sz="1200" dirty="0">
                <a:latin typeface="Times New Roman" panose="02020603050405020304" pitchFamily="18" charset="0"/>
                <a:cs typeface="Times New Roman" panose="02020603050405020304" pitchFamily="18" charset="0"/>
              </a:rPr>
              <a:t>PO</a:t>
            </a:r>
            <a:r>
              <a:rPr lang="en-US" altLang="zh-CN" sz="1050" dirty="0">
                <a:latin typeface="Times New Roman" panose="02020603050405020304" pitchFamily="18" charset="0"/>
                <a:cs typeface="Times New Roman" panose="02020603050405020304" pitchFamily="18" charset="0"/>
              </a:rPr>
              <a:t>4</a:t>
            </a:r>
            <a:r>
              <a:rPr lang="en-US" altLang="zh-CN"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62278" y="4379405"/>
            <a:ext cx="1323943"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Application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187066" y="4761276"/>
            <a:ext cx="4300851" cy="1444113"/>
          </a:xfrm>
          <a:prstGeom prst="rect">
            <a:avLst/>
          </a:prstGeom>
          <a:noFill/>
        </p:spPr>
        <p:txBody>
          <a:bodyPr wrap="square">
            <a:spAutoFit/>
          </a:bodyPr>
          <a:lstStyle/>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sym typeface="+mn-ea"/>
              </a:rPr>
              <a:t>Hydrometallurgy / Non-ferrous Metals Industry </a:t>
            </a:r>
            <a:endParaRPr lang="en-US" altLang="zh-CN" sz="1200" b="1" dirty="0">
              <a:latin typeface="Times New Roman" panose="02020603050405020304" pitchFamily="18" charset="0"/>
              <a:cs typeface="Times New Roman" panose="02020603050405020304" pitchFamily="18" charset="0"/>
              <a:sym typeface="+mn-ea"/>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sym typeface="+mn-ea"/>
              </a:rPr>
              <a:t>Waste acid recovery and Acid Washing Industry</a:t>
            </a:r>
            <a:endParaRPr lang="en-US" altLang="zh-CN" sz="1200" b="1" dirty="0">
              <a:latin typeface="Times New Roman" panose="02020603050405020304" pitchFamily="18" charset="0"/>
              <a:cs typeface="Times New Roman" panose="02020603050405020304" pitchFamily="18" charset="0"/>
              <a:sym typeface="+mn-ea"/>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Fine Chemicals &amp; Pharmaceutical Intermediates</a:t>
            </a:r>
            <a:endParaRPr lang="en-US" altLang="zh-CN"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The electronics and Surface Treatment Industry</a:t>
            </a:r>
            <a:endParaRPr lang="en-US" altLang="zh-CN"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Separation of special chemical materials</a:t>
            </a:r>
            <a:endParaRPr lang="zh-CN" altLang="en-US" sz="1200" b="1"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62559" y="1109546"/>
            <a:ext cx="7210050" cy="769441"/>
          </a:xfrm>
          <a:prstGeom prst="rect">
            <a:avLst/>
          </a:prstGeom>
          <a:noFill/>
        </p:spPr>
        <p:txBody>
          <a:bodyPr wrap="square">
            <a:spAutoFit/>
          </a:bodyPr>
          <a:lstStyle/>
          <a:p>
            <a:r>
              <a:rPr lang="en-US" altLang="zh-CN" sz="2400" b="1" dirty="0">
                <a:solidFill>
                  <a:srgbClr val="005EAB"/>
                </a:solidFill>
                <a:latin typeface="Times New Roman" panose="02020603050405020304" pitchFamily="18" charset="0"/>
                <a:cs typeface="Times New Roman" panose="02020603050405020304" pitchFamily="18" charset="0"/>
              </a:rPr>
              <a:t>AC-NF-8040HR</a:t>
            </a:r>
            <a:endParaRPr lang="en-US" altLang="zh-CN" sz="2400" b="1" dirty="0">
              <a:solidFill>
                <a:srgbClr val="005EAB"/>
              </a:solidFill>
              <a:latin typeface="Times New Roman" panose="02020603050405020304" pitchFamily="18" charset="0"/>
              <a:cs typeface="Times New Roman" panose="02020603050405020304" pitchFamily="18" charset="0"/>
            </a:endParaRPr>
          </a:p>
          <a:p>
            <a:r>
              <a:rPr lang="en-US" altLang="zh-CN" sz="2000" b="1" dirty="0">
                <a:solidFill>
                  <a:srgbClr val="005EAB"/>
                </a:solidFill>
                <a:latin typeface="Times New Roman" panose="02020603050405020304" pitchFamily="18" charset="0"/>
                <a:cs typeface="Times New Roman" panose="02020603050405020304" pitchFamily="18" charset="0"/>
              </a:rPr>
              <a:t>Acid-Resistant NF Membrane Element</a:t>
            </a:r>
            <a:endParaRPr lang="en-US" altLang="zh-CN" sz="20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11" name="表格 10"/>
          <p:cNvGraphicFramePr>
            <a:graphicFrameLocks noGrp="1"/>
          </p:cNvGraphicFramePr>
          <p:nvPr/>
        </p:nvGraphicFramePr>
        <p:xfrm>
          <a:off x="457200" y="6697306"/>
          <a:ext cx="6482310" cy="942340"/>
        </p:xfrm>
        <a:graphic>
          <a:graphicData uri="http://schemas.openxmlformats.org/drawingml/2006/table">
            <a:tbl>
              <a:tblPr firstRow="1" bandRow="1">
                <a:tableStyleId>{5C22544A-7EE6-4342-B048-85BDC9FD1C3A}</a:tableStyleId>
              </a:tblPr>
              <a:tblGrid>
                <a:gridCol w="1371918"/>
                <a:gridCol w="1302673"/>
                <a:gridCol w="1051035"/>
                <a:gridCol w="1468572"/>
                <a:gridCol w="1288112"/>
              </a:tblGrid>
              <a:tr h="370840">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Model</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Typical Stabilized</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Salt Rejection </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050" b="0" dirty="0">
                          <a:solidFill>
                            <a:srgbClr val="005EAB"/>
                          </a:solidFill>
                          <a:latin typeface="Times New Roman" panose="02020603050405020304" pitchFamily="18" charset="0"/>
                          <a:ea typeface="+mn-ea"/>
                          <a:cs typeface="Times New Roman" panose="02020603050405020304" pitchFamily="18" charset="0"/>
                        </a:rPr>
                        <a:t>Minimum</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050" b="0" dirty="0">
                          <a:solidFill>
                            <a:srgbClr val="005EAB"/>
                          </a:solidFill>
                          <a:latin typeface="Times New Roman" panose="02020603050405020304" pitchFamily="18" charset="0"/>
                          <a:ea typeface="+mn-ea"/>
                          <a:cs typeface="Times New Roman" panose="02020603050405020304" pitchFamily="18" charset="0"/>
                        </a:rPr>
                        <a:t>Salt Rejection </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Permeate Flow Rate GPD</a:t>
                      </a:r>
                      <a:r>
                        <a:rPr lang="zh-CN" altLang="en-US" sz="1050" b="0" dirty="0">
                          <a:solidFill>
                            <a:srgbClr val="005EAB"/>
                          </a:solidFill>
                          <a:latin typeface="Times New Roman" panose="02020603050405020304" pitchFamily="18" charset="0"/>
                          <a:ea typeface="+mn-ea"/>
                          <a:cs typeface="Times New Roman" panose="02020603050405020304" pitchFamily="18" charset="0"/>
                        </a:rPr>
                        <a:t>（</a:t>
                      </a:r>
                      <a:r>
                        <a:rPr lang="en-US" altLang="zh-CN" sz="1050" b="0" dirty="0">
                          <a:solidFill>
                            <a:srgbClr val="005EAB"/>
                          </a:solidFill>
                          <a:latin typeface="Times New Roman" panose="02020603050405020304" pitchFamily="18" charset="0"/>
                          <a:ea typeface="+mn-ea"/>
                          <a:cs typeface="Times New Roman" panose="02020603050405020304" pitchFamily="18" charset="0"/>
                        </a:rPr>
                        <a:t>m</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3</a:t>
                      </a:r>
                      <a:r>
                        <a:rPr lang="en-US" altLang="zh-CN" sz="1050" b="0" dirty="0">
                          <a:solidFill>
                            <a:srgbClr val="005EAB"/>
                          </a:solidFill>
                          <a:latin typeface="Times New Roman" panose="02020603050405020304" pitchFamily="18" charset="0"/>
                          <a:ea typeface="+mn-ea"/>
                          <a:cs typeface="Times New Roman" panose="02020603050405020304" pitchFamily="18" charset="0"/>
                        </a:rPr>
                        <a:t>/d</a:t>
                      </a:r>
                      <a:r>
                        <a:rPr lang="zh-CN" altLang="en-US"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Area ft</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2 </a:t>
                      </a:r>
                      <a:r>
                        <a:rPr lang="en-US" altLang="zh-CN" sz="1050" b="0" baseline="0" dirty="0">
                          <a:solidFill>
                            <a:srgbClr val="005EAB"/>
                          </a:solidFill>
                          <a:latin typeface="Times New Roman" panose="02020603050405020304" pitchFamily="18" charset="0"/>
                          <a:ea typeface="+mn-ea"/>
                          <a:cs typeface="Times New Roman" panose="02020603050405020304" pitchFamily="18" charset="0"/>
                        </a:rPr>
                        <a:t>(m</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2</a:t>
                      </a:r>
                      <a:r>
                        <a:rPr lang="en-US" altLang="zh-CN" sz="1050" b="0" baseline="0" dirty="0">
                          <a:solidFill>
                            <a:srgbClr val="005EAB"/>
                          </a:solidFill>
                          <a:latin typeface="Times New Roman" panose="02020603050405020304" pitchFamily="18" charset="0"/>
                          <a:ea typeface="+mn-ea"/>
                          <a:cs typeface="Times New Roman" panose="02020603050405020304" pitchFamily="18" charset="0"/>
                        </a:rPr>
                        <a:t>)</a:t>
                      </a:r>
                      <a:endParaRPr lang="en-US" altLang="zh-CN" sz="1050" b="0" baseline="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AC-NF-8040HR</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98.0</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97.0%</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5000 (18.9)</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365 (33.9)</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9272" t="8605" r="9736" b="30250"/>
          <a:stretch>
            <a:fillRect/>
          </a:stretch>
        </p:blipFill>
        <p:spPr bwMode="auto">
          <a:xfrm>
            <a:off x="362262" y="106793"/>
            <a:ext cx="1470928" cy="668162"/>
          </a:xfrm>
          <a:prstGeom prst="rect">
            <a:avLst/>
          </a:prstGeom>
          <a:ln>
            <a:noFill/>
          </a:ln>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0414" y="4252949"/>
            <a:ext cx="2562011" cy="1952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2" name="文本框 31"/>
          <p:cNvSpPr txBox="1"/>
          <p:nvPr/>
        </p:nvSpPr>
        <p:spPr>
          <a:xfrm>
            <a:off x="204074" y="6849667"/>
            <a:ext cx="2936869"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Dimensions and Packaging</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41" name="文本框 40"/>
          <p:cNvSpPr txBox="1"/>
          <p:nvPr/>
        </p:nvSpPr>
        <p:spPr>
          <a:xfrm>
            <a:off x="204074" y="2963040"/>
            <a:ext cx="1185814"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Cautions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202409" y="3263914"/>
            <a:ext cx="7033417" cy="3456524"/>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membrane element is first used, the water produced during the first hour should be discharged and not used.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membrane element is manufactured, the dry type membrane element has no protective liquid. Once the element gets wet, it should remain in a moist state.</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The feed water pressure should be gradually increased within a time range of 30-60 seconds. Otherwise, it may cause irreversible damage to the membrane element.</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At any time, back pressure on the water production side should be avoided.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The wet type membrane element is tested with water before leaving the factory, and is stored with a 1.5% sodium bisulfite solution (in winter, 10% propylene glycol antifreeze solution needs to be added). Then it is vacuum-packed.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system is shut down for a long time, to prevent the growth of microorganisms, it is recommended to immerse the membrane element in a 1.5% (by weight) sodium bisulfite protective liquid and replace the protective liquid regularly.</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Users must strictly follow the operation limits and rules set in this manual. Otherwise, the company will not bear any consequences arising therefrom.</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Users are strictly prohibited from using any chemical substances that are destructive to the membrane element during storage and operation. If such chemical substances are used, the company will not bear any consequences arising therefrom.</a:t>
            </a:r>
            <a:endParaRPr lang="zh-CN" altLang="en-US" sz="1050" dirty="0">
              <a:latin typeface="Times New Roman" panose="02020603050405020304" pitchFamily="18" charset="0"/>
              <a:cs typeface="Times New Roman" panose="02020603050405020304" pitchFamily="18" charset="0"/>
            </a:endParaRPr>
          </a:p>
        </p:txBody>
      </p:sp>
      <p:sp>
        <p:nvSpPr>
          <p:cNvPr id="44" name="文本框 43"/>
          <p:cNvSpPr txBox="1"/>
          <p:nvPr/>
        </p:nvSpPr>
        <p:spPr>
          <a:xfrm>
            <a:off x="204074" y="219265"/>
            <a:ext cx="2413002"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Using Conditions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45" name="表格 44"/>
          <p:cNvGraphicFramePr>
            <a:graphicFrameLocks noGrp="1"/>
          </p:cNvGraphicFramePr>
          <p:nvPr/>
        </p:nvGraphicFramePr>
        <p:xfrm>
          <a:off x="292100" y="607761"/>
          <a:ext cx="6819900" cy="2268000"/>
        </p:xfrm>
        <a:graphic>
          <a:graphicData uri="http://schemas.openxmlformats.org/drawingml/2006/table">
            <a:tbl>
              <a:tblPr firstRow="1" bandRow="1">
                <a:tableStyleId>{5C22544A-7EE6-4342-B048-85BDC9FD1C3A}</a:tableStyleId>
              </a:tblPr>
              <a:tblGrid>
                <a:gridCol w="3409950"/>
                <a:gridCol w="3409950"/>
              </a:tblGrid>
              <a:tr h="324000">
                <a:tc>
                  <a:txBody>
                    <a:bodyPr/>
                    <a:lstStyle/>
                    <a:p>
                      <a:pPr algn="l"/>
                      <a:r>
                        <a:rPr lang="en-US" altLang="zh-CN" sz="1050" b="0" dirty="0">
                          <a:solidFill>
                            <a:srgbClr val="005EAB"/>
                          </a:solidFill>
                          <a:effectLst/>
                          <a:latin typeface="Times New Roman" panose="02020603050405020304" pitchFamily="18" charset="0"/>
                          <a:ea typeface="+mn-ea"/>
                          <a:cs typeface="Times New Roman" panose="02020603050405020304" pitchFamily="18" charset="0"/>
                        </a:rPr>
                        <a:t>Maximum Operating Pressure</a:t>
                      </a:r>
                      <a:endParaRPr lang="zh-CN" altLang="en-US" sz="1050" b="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b="0" dirty="0">
                          <a:solidFill>
                            <a:schemeClr val="tx1"/>
                          </a:solidFill>
                          <a:effectLst/>
                          <a:latin typeface="Times New Roman" panose="02020603050405020304" pitchFamily="18" charset="0"/>
                          <a:ea typeface="+mn-ea"/>
                          <a:cs typeface="Times New Roman" panose="02020603050405020304" pitchFamily="18" charset="0"/>
                        </a:rPr>
                        <a:t>600 psi(4.14MPa)</a:t>
                      </a:r>
                      <a:endParaRPr lang="en-US" sz="1050" b="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Operating Temperature</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60 ℃</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Feed Flow</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chemeClr val="tx1"/>
                          </a:solidFill>
                          <a:effectLst/>
                          <a:latin typeface="Times New Roman" panose="02020603050405020304" pitchFamily="18" charset="0"/>
                          <a:ea typeface="+mn-ea"/>
                          <a:cs typeface="Times New Roman" panose="02020603050405020304" pitchFamily="18" charset="0"/>
                        </a:rPr>
                        <a:t>75GPM</a:t>
                      </a:r>
                      <a:r>
                        <a:rPr lang="zh-CN" altLang="en-US" sz="1050" dirty="0">
                          <a:solidFill>
                            <a:schemeClr val="tx1"/>
                          </a:solidFill>
                          <a:effectLst/>
                          <a:latin typeface="Times New Roman" panose="02020603050405020304" pitchFamily="18" charset="0"/>
                          <a:ea typeface="+mn-ea"/>
                          <a:cs typeface="Times New Roman" panose="02020603050405020304" pitchFamily="18" charset="0"/>
                        </a:rPr>
                        <a:t>  </a:t>
                      </a:r>
                      <a:r>
                        <a:rPr lang="en-US" altLang="zh-CN" sz="1050" dirty="0">
                          <a:solidFill>
                            <a:schemeClr val="tx1"/>
                          </a:solidFill>
                          <a:effectLst/>
                          <a:latin typeface="Times New Roman" panose="02020603050405020304" pitchFamily="18" charset="0"/>
                          <a:ea typeface="+mn-ea"/>
                          <a:cs typeface="Times New Roman" panose="02020603050405020304" pitchFamily="18" charset="0"/>
                        </a:rPr>
                        <a:t>(</a:t>
                      </a:r>
                      <a:r>
                        <a:rPr lang="en-US" sz="1050" dirty="0">
                          <a:solidFill>
                            <a:schemeClr val="tx1"/>
                          </a:solidFill>
                          <a:effectLst/>
                          <a:latin typeface="Times New Roman" panose="02020603050405020304" pitchFamily="18" charset="0"/>
                          <a:ea typeface="+mn-ea"/>
                          <a:cs typeface="Times New Roman" panose="02020603050405020304" pitchFamily="18" charset="0"/>
                        </a:rPr>
                        <a:t>17m</a:t>
                      </a:r>
                      <a:r>
                        <a:rPr lang="en-US" sz="1050" baseline="30000" dirty="0">
                          <a:solidFill>
                            <a:schemeClr val="tx1"/>
                          </a:solidFill>
                          <a:effectLst/>
                          <a:latin typeface="Times New Roman" panose="02020603050405020304" pitchFamily="18" charset="0"/>
                          <a:ea typeface="+mn-ea"/>
                          <a:cs typeface="Times New Roman" panose="02020603050405020304" pitchFamily="18" charset="0"/>
                        </a:rPr>
                        <a:t>3</a:t>
                      </a:r>
                      <a:r>
                        <a:rPr lang="en-US" sz="1050" dirty="0">
                          <a:solidFill>
                            <a:schemeClr val="tx1"/>
                          </a:solidFill>
                          <a:effectLst/>
                          <a:latin typeface="Times New Roman" panose="02020603050405020304" pitchFamily="18" charset="0"/>
                          <a:ea typeface="+mn-ea"/>
                          <a:cs typeface="Times New Roman" panose="02020603050405020304" pitchFamily="18" charset="0"/>
                        </a:rPr>
                        <a:t>/h)</a:t>
                      </a:r>
                      <a:endParaRPr lang="en-US"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sz="1050" dirty="0">
                          <a:solidFill>
                            <a:srgbClr val="005EAB"/>
                          </a:solidFill>
                          <a:effectLst/>
                          <a:latin typeface="Times New Roman" panose="02020603050405020304" pitchFamily="18" charset="0"/>
                          <a:ea typeface="+mn-ea"/>
                          <a:cs typeface="Times New Roman" panose="02020603050405020304" pitchFamily="18" charset="0"/>
                        </a:rPr>
                        <a:t>Maximum Feed Silt Density Index (SDI)</a:t>
                      </a:r>
                      <a:endParaRPr 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5.0</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a:solidFill>
                            <a:srgbClr val="005EAB"/>
                          </a:solidFill>
                          <a:effectLst/>
                          <a:latin typeface="Times New Roman" panose="02020603050405020304" pitchFamily="18" charset="0"/>
                          <a:ea typeface="+mn-ea"/>
                          <a:cs typeface="Times New Roman" panose="02020603050405020304" pitchFamily="18" charset="0"/>
                        </a:rPr>
                        <a:t>Application Environment (Acid)</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latin typeface="Times New Roman" panose="02020603050405020304" pitchFamily="18" charset="0"/>
                          <a:cs typeface="Times New Roman" panose="02020603050405020304" pitchFamily="18" charset="0"/>
                        </a:rPr>
                        <a:t>20% H</a:t>
                      </a:r>
                      <a:r>
                        <a:rPr lang="en-US" altLang="zh-CN" sz="800" dirty="0">
                          <a:latin typeface="Times New Roman" panose="02020603050405020304" pitchFamily="18" charset="0"/>
                          <a:cs typeface="Times New Roman" panose="02020603050405020304" pitchFamily="18" charset="0"/>
                        </a:rPr>
                        <a:t>2</a:t>
                      </a:r>
                      <a:r>
                        <a:rPr lang="en-US" altLang="zh-CN" sz="1050" dirty="0">
                          <a:latin typeface="Times New Roman" panose="02020603050405020304" pitchFamily="18" charset="0"/>
                          <a:cs typeface="Times New Roman" panose="02020603050405020304" pitchFamily="18" charset="0"/>
                        </a:rPr>
                        <a:t>SO</a:t>
                      </a:r>
                      <a:r>
                        <a:rPr lang="en-US" altLang="zh-CN" sz="900" dirty="0">
                          <a:latin typeface="Times New Roman" panose="02020603050405020304" pitchFamily="18" charset="0"/>
                          <a:cs typeface="Times New Roman" panose="02020603050405020304" pitchFamily="18" charset="0"/>
                        </a:rPr>
                        <a:t>4</a:t>
                      </a:r>
                      <a:r>
                        <a:rPr lang="en-US" altLang="zh-CN" sz="1050" dirty="0">
                          <a:latin typeface="Times New Roman" panose="02020603050405020304" pitchFamily="18" charset="0"/>
                          <a:cs typeface="Times New Roman" panose="02020603050405020304" pitchFamily="18" charset="0"/>
                        </a:rPr>
                        <a:t>, 20% HCl, 5% HNO</a:t>
                      </a:r>
                      <a:r>
                        <a:rPr lang="en-US" altLang="zh-CN" sz="900" dirty="0">
                          <a:latin typeface="Times New Roman" panose="02020603050405020304" pitchFamily="18" charset="0"/>
                          <a:cs typeface="Times New Roman" panose="02020603050405020304" pitchFamily="18" charset="0"/>
                        </a:rPr>
                        <a:t>3</a:t>
                      </a:r>
                      <a:r>
                        <a:rPr lang="en-US" altLang="zh-CN" sz="1050" dirty="0">
                          <a:latin typeface="Times New Roman" panose="02020603050405020304" pitchFamily="18" charset="0"/>
                          <a:cs typeface="Times New Roman" panose="02020603050405020304" pitchFamily="18" charset="0"/>
                        </a:rPr>
                        <a:t>, and 30% H</a:t>
                      </a:r>
                      <a:r>
                        <a:rPr lang="en-US" altLang="zh-CN" sz="900" dirty="0">
                          <a:latin typeface="Times New Roman" panose="02020603050405020304" pitchFamily="18" charset="0"/>
                          <a:cs typeface="Times New Roman" panose="02020603050405020304" pitchFamily="18" charset="0"/>
                        </a:rPr>
                        <a:t>3</a:t>
                      </a:r>
                      <a:r>
                        <a:rPr lang="en-US" altLang="zh-CN" sz="1050" dirty="0">
                          <a:latin typeface="Times New Roman" panose="02020603050405020304" pitchFamily="18" charset="0"/>
                          <a:cs typeface="Times New Roman" panose="02020603050405020304" pitchFamily="18" charset="0"/>
                        </a:rPr>
                        <a:t>PO</a:t>
                      </a:r>
                      <a:r>
                        <a:rPr lang="en-US" altLang="zh-CN" sz="900" dirty="0">
                          <a:latin typeface="Times New Roman" panose="02020603050405020304" pitchFamily="18" charset="0"/>
                          <a:cs typeface="Times New Roman" panose="02020603050405020304" pitchFamily="18" charset="0"/>
                        </a:rPr>
                        <a:t>4</a:t>
                      </a:r>
                      <a:r>
                        <a:rPr lang="en-US" altLang="zh-CN" sz="1050" dirty="0">
                          <a:latin typeface="Times New Roman" panose="02020603050405020304" pitchFamily="18" charset="0"/>
                          <a:cs typeface="Times New Roman" panose="02020603050405020304" pitchFamily="18" charset="0"/>
                        </a:rPr>
                        <a:t>.</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kern="1200" dirty="0">
                          <a:solidFill>
                            <a:srgbClr val="005EAB"/>
                          </a:solidFill>
                          <a:effectLst/>
                          <a:latin typeface="Times New Roman" panose="02020603050405020304" pitchFamily="18" charset="0"/>
                          <a:ea typeface="+mn-ea"/>
                          <a:cs typeface="Times New Roman" panose="02020603050405020304" pitchFamily="18" charset="0"/>
                        </a:rPr>
                        <a:t> Short-Term Cleaning (30 min.) pH R</a:t>
                      </a:r>
                      <a:r>
                        <a:rPr lang="en-US" altLang="zh-CN" sz="1050" dirty="0">
                          <a:solidFill>
                            <a:srgbClr val="005EAB"/>
                          </a:solidFill>
                          <a:effectLst/>
                          <a:latin typeface="Times New Roman" panose="02020603050405020304" pitchFamily="18" charset="0"/>
                          <a:ea typeface="+mn-ea"/>
                          <a:cs typeface="Times New Roman" panose="02020603050405020304" pitchFamily="18" charset="0"/>
                        </a:rPr>
                        <a:t>ange</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1-13</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Pressure Drop Per Element</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chemeClr val="tx1"/>
                          </a:solidFill>
                          <a:effectLst/>
                          <a:latin typeface="Times New Roman" panose="02020603050405020304" pitchFamily="18" charset="0"/>
                          <a:ea typeface="+mn-ea"/>
                          <a:cs typeface="Times New Roman" panose="02020603050405020304" pitchFamily="18" charset="0"/>
                        </a:rPr>
                        <a:t>15psi (0.1Mpa)</a:t>
                      </a:r>
                      <a:endParaRPr lang="en-US"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 name="组合 2"/>
          <p:cNvGrpSpPr/>
          <p:nvPr/>
        </p:nvGrpSpPr>
        <p:grpSpPr>
          <a:xfrm>
            <a:off x="317500" y="7212965"/>
            <a:ext cx="6901180" cy="840740"/>
            <a:chOff x="500" y="11359"/>
            <a:chExt cx="10868" cy="1324"/>
          </a:xfrm>
        </p:grpSpPr>
        <p:pic>
          <p:nvPicPr>
            <p:cNvPr id="6" name="图片 5" descr="图片1"/>
            <p:cNvPicPr>
              <a:picLocks noChangeAspect="1"/>
            </p:cNvPicPr>
            <p:nvPr/>
          </p:nvPicPr>
          <p:blipFill>
            <a:blip r:embed="rId1"/>
            <a:stretch>
              <a:fillRect/>
            </a:stretch>
          </p:blipFill>
          <p:spPr>
            <a:xfrm>
              <a:off x="6048" y="11471"/>
              <a:ext cx="2228" cy="1212"/>
            </a:xfrm>
            <a:prstGeom prst="rect">
              <a:avLst/>
            </a:prstGeom>
          </p:spPr>
        </p:pic>
        <p:grpSp>
          <p:nvGrpSpPr>
            <p:cNvPr id="13" name="组合 12"/>
            <p:cNvGrpSpPr/>
            <p:nvPr/>
          </p:nvGrpSpPr>
          <p:grpSpPr>
            <a:xfrm>
              <a:off x="500" y="11359"/>
              <a:ext cx="10869" cy="1258"/>
              <a:chOff x="317500" y="7192274"/>
              <a:chExt cx="6901734" cy="885872"/>
            </a:xfrm>
          </p:grpSpPr>
          <p:pic>
            <p:nvPicPr>
              <p:cNvPr id="14" name="图片 13"/>
              <p:cNvPicPr>
                <a:picLocks noChangeAspect="1"/>
              </p:cNvPicPr>
              <p:nvPr/>
            </p:nvPicPr>
            <p:blipFill>
              <a:blip r:embed="rId2"/>
              <a:stretch>
                <a:fillRect/>
              </a:stretch>
            </p:blipFill>
            <p:spPr>
              <a:xfrm>
                <a:off x="5912755" y="7271061"/>
                <a:ext cx="918518" cy="706301"/>
              </a:xfrm>
              <a:prstGeom prst="rect">
                <a:avLst/>
              </a:prstGeom>
            </p:spPr>
          </p:pic>
          <p:grpSp>
            <p:nvGrpSpPr>
              <p:cNvPr id="17" name="组合 16"/>
              <p:cNvGrpSpPr/>
              <p:nvPr/>
            </p:nvGrpSpPr>
            <p:grpSpPr>
              <a:xfrm rot="0">
                <a:off x="317500" y="7192274"/>
                <a:ext cx="6901734" cy="885872"/>
                <a:chOff x="298914" y="7401170"/>
                <a:chExt cx="6803531" cy="1031051"/>
              </a:xfrm>
            </p:grpSpPr>
            <p:pic>
              <p:nvPicPr>
                <p:cNvPr id="18" name="图片 17"/>
                <p:cNvPicPr>
                  <a:picLocks noChangeAspect="1"/>
                </p:cNvPicPr>
                <p:nvPr/>
              </p:nvPicPr>
              <p:blipFill>
                <a:blip r:embed="rId3"/>
                <a:stretch>
                  <a:fillRect/>
                </a:stretch>
              </p:blipFill>
              <p:spPr>
                <a:xfrm>
                  <a:off x="330980" y="7492870"/>
                  <a:ext cx="3024529" cy="822052"/>
                </a:xfrm>
                <a:prstGeom prst="rect">
                  <a:avLst/>
                </a:prstGeom>
              </p:spPr>
            </p:pic>
            <p:sp>
              <p:nvSpPr>
                <p:cNvPr id="19" name="文本框 18"/>
                <p:cNvSpPr txBox="1"/>
                <p:nvPr/>
              </p:nvSpPr>
              <p:spPr>
                <a:xfrm>
                  <a:off x="1314450" y="7743496"/>
                  <a:ext cx="40005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Flow</a:t>
                  </a:r>
                  <a:endParaRPr lang="zh-CN" altLang="en-US" sz="800" dirty="0">
                    <a:latin typeface="Times New Roman" panose="02020603050405020304" pitchFamily="18" charset="0"/>
                    <a:cs typeface="Times New Roman" panose="02020603050405020304" pitchFamily="18" charset="0"/>
                  </a:endParaRPr>
                </a:p>
              </p:txBody>
            </p:sp>
            <p:sp>
              <p:nvSpPr>
                <p:cNvPr id="20" name="文本框 19"/>
                <p:cNvSpPr txBox="1"/>
                <p:nvPr/>
              </p:nvSpPr>
              <p:spPr>
                <a:xfrm>
                  <a:off x="1389888" y="8216777"/>
                  <a:ext cx="635762"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FRP shell </a:t>
                  </a:r>
                  <a:endParaRPr lang="zh-CN" altLang="en-US" sz="800"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1937339" y="8207199"/>
                  <a:ext cx="76200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End cap ABS</a:t>
                  </a:r>
                  <a:endParaRPr lang="zh-CN" altLang="en-US" sz="800" dirty="0">
                    <a:latin typeface="Times New Roman" panose="02020603050405020304" pitchFamily="18" charset="0"/>
                    <a:cs typeface="Times New Roman" panose="02020603050405020304" pitchFamily="18" charset="0"/>
                  </a:endParaRPr>
                </a:p>
              </p:txBody>
            </p:sp>
            <p:sp>
              <p:nvSpPr>
                <p:cNvPr id="22" name="文本框 21"/>
                <p:cNvSpPr txBox="1"/>
                <p:nvPr/>
              </p:nvSpPr>
              <p:spPr>
                <a:xfrm>
                  <a:off x="804511" y="8194532"/>
                  <a:ext cx="56129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Seal ring</a:t>
                  </a:r>
                  <a:endParaRPr lang="zh-CN" altLang="en-US" sz="800"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3717176" y="7401170"/>
                  <a:ext cx="1710859" cy="250752"/>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Package Size: 1060*130*130 mm</a:t>
                  </a:r>
                  <a:endParaRPr lang="zh-CN" altLang="en-US" sz="800"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5789702" y="7466242"/>
                  <a:ext cx="1312743"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Connector material code</a:t>
                  </a:r>
                  <a:endParaRPr lang="zh-CN" altLang="en-US" sz="800" dirty="0">
                    <a:latin typeface="Times New Roman" panose="02020603050405020304" pitchFamily="18" charset="0"/>
                    <a:cs typeface="Times New Roman" panose="02020603050405020304" pitchFamily="18" charset="0"/>
                  </a:endParaRPr>
                </a:p>
              </p:txBody>
            </p:sp>
            <p:sp>
              <p:nvSpPr>
                <p:cNvPr id="25" name="文本框 24"/>
                <p:cNvSpPr txBox="1"/>
                <p:nvPr/>
              </p:nvSpPr>
              <p:spPr>
                <a:xfrm>
                  <a:off x="867130" y="8187154"/>
                  <a:ext cx="56129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Seal ring</a:t>
                  </a:r>
                  <a:endParaRPr lang="zh-CN" altLang="en-US" sz="800" dirty="0">
                    <a:latin typeface="Times New Roman" panose="02020603050405020304" pitchFamily="18" charset="0"/>
                    <a:cs typeface="Times New Roman" panose="02020603050405020304" pitchFamily="18" charset="0"/>
                  </a:endParaRPr>
                </a:p>
              </p:txBody>
            </p:sp>
            <p:sp>
              <p:nvSpPr>
                <p:cNvPr id="26" name="文本框 25"/>
                <p:cNvSpPr txBox="1"/>
                <p:nvPr/>
              </p:nvSpPr>
              <p:spPr>
                <a:xfrm>
                  <a:off x="298914" y="7809905"/>
                  <a:ext cx="350470" cy="234632"/>
                </a:xfrm>
                <a:prstGeom prst="rect">
                  <a:avLst/>
                </a:prstGeom>
                <a:solidFill>
                  <a:schemeClr val="bg1"/>
                </a:solidFill>
              </p:spPr>
              <p:txBody>
                <a:bodyPr wrap="square" rtlCol="0">
                  <a:spAutoFit/>
                </a:bodyPr>
                <a:lstStyle/>
                <a:p>
                  <a:pPr>
                    <a:lnSpc>
                      <a:spcPct val="70000"/>
                    </a:lnSpc>
                  </a:pPr>
                  <a:r>
                    <a:rPr lang="en-US" altLang="zh-CN" sz="500" dirty="0">
                      <a:latin typeface="Times New Roman" panose="02020603050405020304" pitchFamily="18" charset="0"/>
                      <a:cs typeface="Times New Roman" panose="02020603050405020304" pitchFamily="18" charset="0"/>
                    </a:rPr>
                    <a:t>99mm</a:t>
                  </a:r>
                  <a:endParaRPr lang="en-US" altLang="zh-CN" sz="500" dirty="0">
                    <a:latin typeface="Times New Roman" panose="02020603050405020304" pitchFamily="18" charset="0"/>
                    <a:cs typeface="Times New Roman" panose="02020603050405020304" pitchFamily="18" charset="0"/>
                  </a:endParaRPr>
                </a:p>
                <a:p>
                  <a:pPr>
                    <a:lnSpc>
                      <a:spcPct val="70000"/>
                    </a:lnSpc>
                  </a:pPr>
                  <a:r>
                    <a:rPr lang="en-US" altLang="zh-CN" sz="500" dirty="0">
                      <a:latin typeface="Times New Roman" panose="02020603050405020304" pitchFamily="18" charset="0"/>
                      <a:cs typeface="Times New Roman" panose="02020603050405020304" pitchFamily="18" charset="0"/>
                    </a:rPr>
                    <a:t>4inch</a:t>
                  </a:r>
                  <a:endParaRPr lang="zh-CN" altLang="en-US" sz="500" dirty="0">
                    <a:latin typeface="Times New Roman" panose="02020603050405020304" pitchFamily="18" charset="0"/>
                    <a:cs typeface="Times New Roman" panose="02020603050405020304" pitchFamily="18" charset="0"/>
                  </a:endParaRPr>
                </a:p>
              </p:txBody>
            </p:sp>
            <p:sp>
              <p:nvSpPr>
                <p:cNvPr id="27" name="文本框 26"/>
                <p:cNvSpPr txBox="1"/>
                <p:nvPr/>
              </p:nvSpPr>
              <p:spPr>
                <a:xfrm>
                  <a:off x="2955508" y="7809084"/>
                  <a:ext cx="446615" cy="234632"/>
                </a:xfrm>
                <a:prstGeom prst="rect">
                  <a:avLst/>
                </a:prstGeom>
                <a:solidFill>
                  <a:schemeClr val="bg1"/>
                </a:solidFill>
              </p:spPr>
              <p:txBody>
                <a:bodyPr wrap="square" rtlCol="0">
                  <a:spAutoFit/>
                </a:bodyPr>
                <a:lstStyle/>
                <a:p>
                  <a:pPr>
                    <a:lnSpc>
                      <a:spcPct val="70000"/>
                    </a:lnSpc>
                  </a:pPr>
                  <a:r>
                    <a:rPr lang="en-US" altLang="zh-CN" sz="500" dirty="0">
                      <a:latin typeface="Times New Roman" panose="02020603050405020304" pitchFamily="18" charset="0"/>
                      <a:cs typeface="Times New Roman" panose="02020603050405020304" pitchFamily="18" charset="0"/>
                    </a:rPr>
                    <a:t>19mm</a:t>
                  </a:r>
                  <a:endParaRPr lang="en-US" altLang="zh-CN" sz="500" dirty="0">
                    <a:latin typeface="Times New Roman" panose="02020603050405020304" pitchFamily="18" charset="0"/>
                    <a:cs typeface="Times New Roman" panose="02020603050405020304" pitchFamily="18" charset="0"/>
                  </a:endParaRPr>
                </a:p>
                <a:p>
                  <a:pPr>
                    <a:lnSpc>
                      <a:spcPct val="70000"/>
                    </a:lnSpc>
                  </a:pPr>
                  <a:r>
                    <a:rPr lang="en-US" altLang="zh-CN" sz="500" dirty="0">
                      <a:latin typeface="Times New Roman" panose="02020603050405020304" pitchFamily="18" charset="0"/>
                      <a:cs typeface="Times New Roman" panose="02020603050405020304" pitchFamily="18" charset="0"/>
                    </a:rPr>
                    <a:t>0.75inch</a:t>
                  </a:r>
                  <a:endParaRPr lang="zh-CN" altLang="en-US" sz="500" dirty="0">
                    <a:latin typeface="Times New Roman" panose="02020603050405020304" pitchFamily="18" charset="0"/>
                    <a:cs typeface="Times New Roman" panose="02020603050405020304" pitchFamily="18" charset="0"/>
                  </a:endParaRPr>
                </a:p>
              </p:txBody>
            </p:sp>
          </p:grpSp>
        </p:grpSp>
      </p:grpSp>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2944</Words>
  <Application>WPS 演示</Application>
  <PresentationFormat>自定义</PresentationFormat>
  <Paragraphs>130</Paragraphs>
  <Slides>2</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微软雅黑</vt:lpstr>
      <vt:lpstr>Arial Unicode MS</vt:lpstr>
      <vt:lpstr>Calibri</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打工呱</cp:lastModifiedBy>
  <cp:revision>137</cp:revision>
  <dcterms:created xsi:type="dcterms:W3CDTF">2011-01-21T15:00:00Z</dcterms:created>
  <dcterms:modified xsi:type="dcterms:W3CDTF">2026-05-18T03:22:12Z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F15305ED56644CFB88124D38A1C37310_13</vt:lpwstr>
  </property>
  <property fmtid="{D5CDD505-2E9C-101B-9397-08002B2CF9AE}" pid="3" name="KSOProductBuildVer">
    <vt:lpwstr>2052-12.1.0.26375</vt:lpwstr>
  </property>
</Properties>
</file>